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7" y="-46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Percentage</a:t>
            </a:r>
            <a:r>
              <a:rPr lang="en-US" sz="1200" baseline="0"/>
              <a:t> of Students Scoring Pro/Dist. - Math</a:t>
            </a:r>
            <a:endParaRPr lang="en-US" sz="12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Sheet1!$A$2:$A$6</c:f>
              <c:strCache>
                <c:ptCount val="5"/>
                <c:pt idx="0">
                  <c:v>White</c:v>
                </c:pt>
                <c:pt idx="1">
                  <c:v>Af/Am</c:v>
                </c:pt>
                <c:pt idx="2">
                  <c:v>Hispanic</c:v>
                </c:pt>
                <c:pt idx="3">
                  <c:v>Asian</c:v>
                </c:pt>
                <c:pt idx="4">
                  <c:v>Free/Reduced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56.1</c:v>
                </c:pt>
                <c:pt idx="1">
                  <c:v>22.7</c:v>
                </c:pt>
                <c:pt idx="2">
                  <c:v>34.1</c:v>
                </c:pt>
                <c:pt idx="3">
                  <c:v>81.3</c:v>
                </c:pt>
                <c:pt idx="4">
                  <c:v>24.6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0943744"/>
        <c:axId val="110666880"/>
        <c:axId val="0"/>
      </c:bar3DChart>
      <c:catAx>
        <c:axId val="60943744"/>
        <c:scaling>
          <c:orientation val="minMax"/>
        </c:scaling>
        <c:delete val="0"/>
        <c:axPos val="l"/>
        <c:majorTickMark val="none"/>
        <c:minorTickMark val="none"/>
        <c:tickLblPos val="nextTo"/>
        <c:crossAx val="110666880"/>
        <c:crosses val="autoZero"/>
        <c:auto val="1"/>
        <c:lblAlgn val="ctr"/>
        <c:lblOffset val="100"/>
        <c:noMultiLvlLbl val="0"/>
      </c:catAx>
      <c:valAx>
        <c:axId val="11066688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609437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Percentage</a:t>
            </a:r>
            <a:r>
              <a:rPr lang="en-US" sz="1200" baseline="0"/>
              <a:t> of students scoring Pro/Dist - Reading</a:t>
            </a:r>
            <a:endParaRPr lang="en-US" sz="12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Sheet1!$A$27:$A$31</c:f>
              <c:strCache>
                <c:ptCount val="5"/>
                <c:pt idx="0">
                  <c:v>White</c:v>
                </c:pt>
                <c:pt idx="1">
                  <c:v>Af/Am</c:v>
                </c:pt>
                <c:pt idx="2">
                  <c:v>Hispanic</c:v>
                </c:pt>
                <c:pt idx="3">
                  <c:v>Asian</c:v>
                </c:pt>
                <c:pt idx="4">
                  <c:v>Free/Reduced</c:v>
                </c:pt>
              </c:strCache>
            </c:strRef>
          </c:cat>
          <c:val>
            <c:numRef>
              <c:f>Sheet1!$B$27:$B$31</c:f>
              <c:numCache>
                <c:formatCode>General</c:formatCode>
                <c:ptCount val="5"/>
                <c:pt idx="0">
                  <c:v>67.900000000000006</c:v>
                </c:pt>
                <c:pt idx="1">
                  <c:v>36.1</c:v>
                </c:pt>
                <c:pt idx="2">
                  <c:v>47.7</c:v>
                </c:pt>
                <c:pt idx="3">
                  <c:v>81.3</c:v>
                </c:pt>
                <c:pt idx="4">
                  <c:v>38.700000000000003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6032128"/>
        <c:axId val="106033920"/>
        <c:axId val="0"/>
      </c:bar3DChart>
      <c:catAx>
        <c:axId val="106032128"/>
        <c:scaling>
          <c:orientation val="minMax"/>
        </c:scaling>
        <c:delete val="0"/>
        <c:axPos val="l"/>
        <c:majorTickMark val="none"/>
        <c:minorTickMark val="none"/>
        <c:tickLblPos val="nextTo"/>
        <c:crossAx val="106033920"/>
        <c:crosses val="autoZero"/>
        <c:auto val="1"/>
        <c:lblAlgn val="ctr"/>
        <c:lblOffset val="100"/>
        <c:noMultiLvlLbl val="0"/>
      </c:catAx>
      <c:valAx>
        <c:axId val="10603392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060321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Percentage</a:t>
            </a:r>
            <a:r>
              <a:rPr lang="en-US" baseline="0"/>
              <a:t> Scoring Pro/Dist - Writing</a:t>
            </a:r>
            <a:endParaRPr lang="en-US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Sheet1!$B$99</c:f>
              <c:strCache>
                <c:ptCount val="1"/>
                <c:pt idx="0">
                  <c:v>LTMS</c:v>
                </c:pt>
              </c:strCache>
            </c:strRef>
          </c:tx>
          <c:invertIfNegative val="0"/>
          <c:cat>
            <c:strRef>
              <c:f>Sheet1!$A$100:$A$104</c:f>
              <c:strCache>
                <c:ptCount val="5"/>
                <c:pt idx="0">
                  <c:v>White</c:v>
                </c:pt>
                <c:pt idx="1">
                  <c:v>Af/Am</c:v>
                </c:pt>
                <c:pt idx="2">
                  <c:v>Hispanic</c:v>
                </c:pt>
                <c:pt idx="3">
                  <c:v>Asian</c:v>
                </c:pt>
                <c:pt idx="4">
                  <c:v>Free/Reduced</c:v>
                </c:pt>
              </c:strCache>
            </c:strRef>
          </c:cat>
          <c:val>
            <c:numRef>
              <c:f>Sheet1!$B$100:$B$104</c:f>
              <c:numCache>
                <c:formatCode>General</c:formatCode>
                <c:ptCount val="5"/>
                <c:pt idx="0">
                  <c:v>52.7</c:v>
                </c:pt>
                <c:pt idx="1">
                  <c:v>23.6</c:v>
                </c:pt>
                <c:pt idx="2">
                  <c:v>26.7</c:v>
                </c:pt>
                <c:pt idx="3">
                  <c:v>83.3</c:v>
                </c:pt>
                <c:pt idx="4">
                  <c:v>26.8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6232064"/>
        <c:axId val="106504192"/>
        <c:axId val="0"/>
      </c:bar3DChart>
      <c:catAx>
        <c:axId val="106232064"/>
        <c:scaling>
          <c:orientation val="minMax"/>
        </c:scaling>
        <c:delete val="0"/>
        <c:axPos val="l"/>
        <c:majorTickMark val="none"/>
        <c:minorTickMark val="none"/>
        <c:tickLblPos val="nextTo"/>
        <c:crossAx val="106504192"/>
        <c:crosses val="autoZero"/>
        <c:auto val="1"/>
        <c:lblAlgn val="ctr"/>
        <c:lblOffset val="100"/>
        <c:noMultiLvlLbl val="0"/>
      </c:catAx>
      <c:valAx>
        <c:axId val="10650419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06232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Pro/Dist - Math Comparison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Sheet1!$B$50</c:f>
              <c:strCache>
                <c:ptCount val="1"/>
                <c:pt idx="0">
                  <c:v>LTMS</c:v>
                </c:pt>
              </c:strCache>
            </c:strRef>
          </c:tx>
          <c:invertIfNegative val="0"/>
          <c:cat>
            <c:strRef>
              <c:f>Sheet1!$A$51:$A$55</c:f>
              <c:strCache>
                <c:ptCount val="5"/>
                <c:pt idx="0">
                  <c:v>White</c:v>
                </c:pt>
                <c:pt idx="1">
                  <c:v>Af/Am</c:v>
                </c:pt>
                <c:pt idx="2">
                  <c:v>Hispanic</c:v>
                </c:pt>
                <c:pt idx="3">
                  <c:v>Asian</c:v>
                </c:pt>
                <c:pt idx="4">
                  <c:v>Free/Reduced</c:v>
                </c:pt>
              </c:strCache>
            </c:strRef>
          </c:cat>
          <c:val>
            <c:numRef>
              <c:f>Sheet1!$B$51:$B$55</c:f>
              <c:numCache>
                <c:formatCode>General</c:formatCode>
                <c:ptCount val="5"/>
                <c:pt idx="0">
                  <c:v>56.1</c:v>
                </c:pt>
                <c:pt idx="1">
                  <c:v>22.7</c:v>
                </c:pt>
                <c:pt idx="2">
                  <c:v>34.1</c:v>
                </c:pt>
                <c:pt idx="3">
                  <c:v>81.3</c:v>
                </c:pt>
                <c:pt idx="4">
                  <c:v>24.6</c:v>
                </c:pt>
              </c:numCache>
            </c:numRef>
          </c:val>
        </c:ser>
        <c:ser>
          <c:idx val="1"/>
          <c:order val="1"/>
          <c:tx>
            <c:strRef>
              <c:f>Sheet1!$C$50</c:f>
              <c:strCache>
                <c:ptCount val="1"/>
                <c:pt idx="0">
                  <c:v>District</c:v>
                </c:pt>
              </c:strCache>
            </c:strRef>
          </c:tx>
          <c:invertIfNegative val="0"/>
          <c:cat>
            <c:strRef>
              <c:f>Sheet1!$A$51:$A$55</c:f>
              <c:strCache>
                <c:ptCount val="5"/>
                <c:pt idx="0">
                  <c:v>White</c:v>
                </c:pt>
                <c:pt idx="1">
                  <c:v>Af/Am</c:v>
                </c:pt>
                <c:pt idx="2">
                  <c:v>Hispanic</c:v>
                </c:pt>
                <c:pt idx="3">
                  <c:v>Asian</c:v>
                </c:pt>
                <c:pt idx="4">
                  <c:v>Free/Reduced</c:v>
                </c:pt>
              </c:strCache>
            </c:strRef>
          </c:cat>
          <c:val>
            <c:numRef>
              <c:f>Sheet1!$C$51:$C$55</c:f>
              <c:numCache>
                <c:formatCode>General</c:formatCode>
                <c:ptCount val="5"/>
                <c:pt idx="0">
                  <c:v>61.8</c:v>
                </c:pt>
                <c:pt idx="1">
                  <c:v>22.9</c:v>
                </c:pt>
                <c:pt idx="2">
                  <c:v>29.4</c:v>
                </c:pt>
                <c:pt idx="3">
                  <c:v>78.400000000000006</c:v>
                </c:pt>
                <c:pt idx="4">
                  <c:v>28.8</c:v>
                </c:pt>
              </c:numCache>
            </c:numRef>
          </c:val>
        </c:ser>
        <c:ser>
          <c:idx val="2"/>
          <c:order val="2"/>
          <c:tx>
            <c:strRef>
              <c:f>Sheet1!$D$50</c:f>
              <c:strCache>
                <c:ptCount val="1"/>
                <c:pt idx="0">
                  <c:v>State</c:v>
                </c:pt>
              </c:strCache>
            </c:strRef>
          </c:tx>
          <c:invertIfNegative val="0"/>
          <c:cat>
            <c:strRef>
              <c:f>Sheet1!$A$51:$A$55</c:f>
              <c:strCache>
                <c:ptCount val="5"/>
                <c:pt idx="0">
                  <c:v>White</c:v>
                </c:pt>
                <c:pt idx="1">
                  <c:v>Af/Am</c:v>
                </c:pt>
                <c:pt idx="2">
                  <c:v>Hispanic</c:v>
                </c:pt>
                <c:pt idx="3">
                  <c:v>Asian</c:v>
                </c:pt>
                <c:pt idx="4">
                  <c:v>Free/Reduced</c:v>
                </c:pt>
              </c:strCache>
            </c:strRef>
          </c:cat>
          <c:val>
            <c:numRef>
              <c:f>Sheet1!$D$51:$D$55</c:f>
              <c:numCache>
                <c:formatCode>General</c:formatCode>
                <c:ptCount val="5"/>
                <c:pt idx="0">
                  <c:v>43.7</c:v>
                </c:pt>
                <c:pt idx="1">
                  <c:v>19.8</c:v>
                </c:pt>
                <c:pt idx="2">
                  <c:v>32.200000000000003</c:v>
                </c:pt>
                <c:pt idx="3">
                  <c:v>65.7</c:v>
                </c:pt>
                <c:pt idx="4">
                  <c:v>28.8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267008"/>
        <c:axId val="106268544"/>
      </c:barChart>
      <c:catAx>
        <c:axId val="1062670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06268544"/>
        <c:crosses val="autoZero"/>
        <c:auto val="1"/>
        <c:lblAlgn val="ctr"/>
        <c:lblOffset val="100"/>
        <c:noMultiLvlLbl val="0"/>
      </c:catAx>
      <c:valAx>
        <c:axId val="1062685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06267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Pro/Dist.</a:t>
            </a:r>
            <a:r>
              <a:rPr lang="en-US" baseline="0"/>
              <a:t> Comparison - Reading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Sheet1!$B$74</c:f>
              <c:strCache>
                <c:ptCount val="1"/>
                <c:pt idx="0">
                  <c:v>LTMS</c:v>
                </c:pt>
              </c:strCache>
            </c:strRef>
          </c:tx>
          <c:invertIfNegative val="0"/>
          <c:cat>
            <c:strRef>
              <c:f>Sheet1!$A$75:$A$79</c:f>
              <c:strCache>
                <c:ptCount val="5"/>
                <c:pt idx="0">
                  <c:v>White</c:v>
                </c:pt>
                <c:pt idx="1">
                  <c:v>Af/Am</c:v>
                </c:pt>
                <c:pt idx="2">
                  <c:v>Hispanic</c:v>
                </c:pt>
                <c:pt idx="3">
                  <c:v>Asian</c:v>
                </c:pt>
                <c:pt idx="4">
                  <c:v>Free/Reduced</c:v>
                </c:pt>
              </c:strCache>
            </c:strRef>
          </c:cat>
          <c:val>
            <c:numRef>
              <c:f>Sheet1!$B$75:$B$79</c:f>
              <c:numCache>
                <c:formatCode>General</c:formatCode>
                <c:ptCount val="5"/>
                <c:pt idx="0">
                  <c:v>56.1</c:v>
                </c:pt>
                <c:pt idx="1">
                  <c:v>22.7</c:v>
                </c:pt>
                <c:pt idx="2">
                  <c:v>34.1</c:v>
                </c:pt>
                <c:pt idx="3">
                  <c:v>81.3</c:v>
                </c:pt>
                <c:pt idx="4">
                  <c:v>24.6</c:v>
                </c:pt>
              </c:numCache>
            </c:numRef>
          </c:val>
        </c:ser>
        <c:ser>
          <c:idx val="1"/>
          <c:order val="1"/>
          <c:tx>
            <c:strRef>
              <c:f>Sheet1!$C$74</c:f>
              <c:strCache>
                <c:ptCount val="1"/>
                <c:pt idx="0">
                  <c:v>District</c:v>
                </c:pt>
              </c:strCache>
            </c:strRef>
          </c:tx>
          <c:invertIfNegative val="0"/>
          <c:cat>
            <c:strRef>
              <c:f>Sheet1!$A$75:$A$79</c:f>
              <c:strCache>
                <c:ptCount val="5"/>
                <c:pt idx="0">
                  <c:v>White</c:v>
                </c:pt>
                <c:pt idx="1">
                  <c:v>Af/Am</c:v>
                </c:pt>
                <c:pt idx="2">
                  <c:v>Hispanic</c:v>
                </c:pt>
                <c:pt idx="3">
                  <c:v>Asian</c:v>
                </c:pt>
                <c:pt idx="4">
                  <c:v>Free/Reduced</c:v>
                </c:pt>
              </c:strCache>
            </c:strRef>
          </c:cat>
          <c:val>
            <c:numRef>
              <c:f>Sheet1!$C$75:$C$79</c:f>
              <c:numCache>
                <c:formatCode>General</c:formatCode>
                <c:ptCount val="5"/>
                <c:pt idx="0">
                  <c:v>61.8</c:v>
                </c:pt>
                <c:pt idx="1">
                  <c:v>22.9</c:v>
                </c:pt>
                <c:pt idx="2">
                  <c:v>29.4</c:v>
                </c:pt>
                <c:pt idx="3">
                  <c:v>78.400000000000006</c:v>
                </c:pt>
                <c:pt idx="4">
                  <c:v>28.8</c:v>
                </c:pt>
              </c:numCache>
            </c:numRef>
          </c:val>
        </c:ser>
        <c:ser>
          <c:idx val="2"/>
          <c:order val="2"/>
          <c:tx>
            <c:strRef>
              <c:f>Sheet1!$D$74</c:f>
              <c:strCache>
                <c:ptCount val="1"/>
                <c:pt idx="0">
                  <c:v>State</c:v>
                </c:pt>
              </c:strCache>
            </c:strRef>
          </c:tx>
          <c:invertIfNegative val="0"/>
          <c:cat>
            <c:strRef>
              <c:f>Sheet1!$A$75:$A$79</c:f>
              <c:strCache>
                <c:ptCount val="5"/>
                <c:pt idx="0">
                  <c:v>White</c:v>
                </c:pt>
                <c:pt idx="1">
                  <c:v>Af/Am</c:v>
                </c:pt>
                <c:pt idx="2">
                  <c:v>Hispanic</c:v>
                </c:pt>
                <c:pt idx="3">
                  <c:v>Asian</c:v>
                </c:pt>
                <c:pt idx="4">
                  <c:v>Free/Reduced</c:v>
                </c:pt>
              </c:strCache>
            </c:strRef>
          </c:cat>
          <c:val>
            <c:numRef>
              <c:f>Sheet1!$D$75:$D$79</c:f>
              <c:numCache>
                <c:formatCode>General</c:formatCode>
                <c:ptCount val="5"/>
                <c:pt idx="0">
                  <c:v>43.7</c:v>
                </c:pt>
                <c:pt idx="1">
                  <c:v>19.8</c:v>
                </c:pt>
                <c:pt idx="2">
                  <c:v>32.200000000000003</c:v>
                </c:pt>
                <c:pt idx="3">
                  <c:v>65.7</c:v>
                </c:pt>
                <c:pt idx="4">
                  <c:v>28.8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360832"/>
        <c:axId val="106362368"/>
      </c:barChart>
      <c:catAx>
        <c:axId val="106360832"/>
        <c:scaling>
          <c:orientation val="minMax"/>
        </c:scaling>
        <c:delete val="0"/>
        <c:axPos val="b"/>
        <c:majorTickMark val="none"/>
        <c:minorTickMark val="none"/>
        <c:tickLblPos val="nextTo"/>
        <c:crossAx val="106362368"/>
        <c:crosses val="autoZero"/>
        <c:auto val="1"/>
        <c:lblAlgn val="ctr"/>
        <c:lblOffset val="100"/>
        <c:noMultiLvlLbl val="0"/>
      </c:catAx>
      <c:valAx>
        <c:axId val="1063623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06360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Pro/Dist</a:t>
            </a:r>
            <a:r>
              <a:rPr lang="en-US" baseline="0"/>
              <a:t> Comparison - Writing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Sheet1!$B$123</c:f>
              <c:strCache>
                <c:ptCount val="1"/>
                <c:pt idx="0">
                  <c:v>LTMS</c:v>
                </c:pt>
              </c:strCache>
            </c:strRef>
          </c:tx>
          <c:invertIfNegative val="0"/>
          <c:cat>
            <c:strRef>
              <c:f>Sheet1!$A$124:$A$128</c:f>
              <c:strCache>
                <c:ptCount val="5"/>
                <c:pt idx="0">
                  <c:v>White</c:v>
                </c:pt>
                <c:pt idx="1">
                  <c:v>Af/Am</c:v>
                </c:pt>
                <c:pt idx="2">
                  <c:v>Hispanic</c:v>
                </c:pt>
                <c:pt idx="3">
                  <c:v>Asian</c:v>
                </c:pt>
                <c:pt idx="4">
                  <c:v>Free/Reduced</c:v>
                </c:pt>
              </c:strCache>
            </c:strRef>
          </c:cat>
          <c:val>
            <c:numRef>
              <c:f>Sheet1!$B$124:$B$128</c:f>
              <c:numCache>
                <c:formatCode>General</c:formatCode>
                <c:ptCount val="5"/>
                <c:pt idx="0">
                  <c:v>52.7</c:v>
                </c:pt>
                <c:pt idx="1">
                  <c:v>23.6</c:v>
                </c:pt>
                <c:pt idx="2">
                  <c:v>26.7</c:v>
                </c:pt>
                <c:pt idx="3">
                  <c:v>83.3</c:v>
                </c:pt>
                <c:pt idx="4">
                  <c:v>26.8</c:v>
                </c:pt>
              </c:numCache>
            </c:numRef>
          </c:val>
        </c:ser>
        <c:ser>
          <c:idx val="1"/>
          <c:order val="1"/>
          <c:tx>
            <c:strRef>
              <c:f>Sheet1!$C$123</c:f>
              <c:strCache>
                <c:ptCount val="1"/>
                <c:pt idx="0">
                  <c:v>District</c:v>
                </c:pt>
              </c:strCache>
            </c:strRef>
          </c:tx>
          <c:invertIfNegative val="0"/>
          <c:cat>
            <c:strRef>
              <c:f>Sheet1!$A$124:$A$128</c:f>
              <c:strCache>
                <c:ptCount val="5"/>
                <c:pt idx="0">
                  <c:v>White</c:v>
                </c:pt>
                <c:pt idx="1">
                  <c:v>Af/Am</c:v>
                </c:pt>
                <c:pt idx="2">
                  <c:v>Hispanic</c:v>
                </c:pt>
                <c:pt idx="3">
                  <c:v>Asian</c:v>
                </c:pt>
                <c:pt idx="4">
                  <c:v>Free/Reduced</c:v>
                </c:pt>
              </c:strCache>
            </c:strRef>
          </c:cat>
          <c:val>
            <c:numRef>
              <c:f>Sheet1!$C$124:$C$128</c:f>
              <c:numCache>
                <c:formatCode>General</c:formatCode>
                <c:ptCount val="5"/>
                <c:pt idx="0">
                  <c:v>52.2</c:v>
                </c:pt>
                <c:pt idx="1">
                  <c:v>25.7</c:v>
                </c:pt>
                <c:pt idx="2">
                  <c:v>26.1</c:v>
                </c:pt>
                <c:pt idx="3">
                  <c:v>66.2</c:v>
                </c:pt>
                <c:pt idx="4">
                  <c:v>25.8</c:v>
                </c:pt>
              </c:numCache>
            </c:numRef>
          </c:val>
        </c:ser>
        <c:ser>
          <c:idx val="2"/>
          <c:order val="2"/>
          <c:tx>
            <c:strRef>
              <c:f>Sheet1!$D$123</c:f>
              <c:strCache>
                <c:ptCount val="1"/>
                <c:pt idx="0">
                  <c:v>State</c:v>
                </c:pt>
              </c:strCache>
            </c:strRef>
          </c:tx>
          <c:invertIfNegative val="0"/>
          <c:cat>
            <c:strRef>
              <c:f>Sheet1!$A$124:$A$128</c:f>
              <c:strCache>
                <c:ptCount val="5"/>
                <c:pt idx="0">
                  <c:v>White</c:v>
                </c:pt>
                <c:pt idx="1">
                  <c:v>Af/Am</c:v>
                </c:pt>
                <c:pt idx="2">
                  <c:v>Hispanic</c:v>
                </c:pt>
                <c:pt idx="3">
                  <c:v>Asian</c:v>
                </c:pt>
                <c:pt idx="4">
                  <c:v>Free/Reduced</c:v>
                </c:pt>
              </c:strCache>
            </c:strRef>
          </c:cat>
          <c:val>
            <c:numRef>
              <c:f>Sheet1!$D$124:$D$128</c:f>
              <c:numCache>
                <c:formatCode>General</c:formatCode>
                <c:ptCount val="5"/>
                <c:pt idx="0">
                  <c:v>45.8</c:v>
                </c:pt>
                <c:pt idx="1">
                  <c:v>27.2</c:v>
                </c:pt>
                <c:pt idx="2">
                  <c:v>34.6</c:v>
                </c:pt>
                <c:pt idx="3">
                  <c:v>57.3</c:v>
                </c:pt>
                <c:pt idx="4">
                  <c:v>33.700000000000003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425728"/>
        <c:axId val="106431616"/>
      </c:barChart>
      <c:catAx>
        <c:axId val="106425728"/>
        <c:scaling>
          <c:orientation val="minMax"/>
        </c:scaling>
        <c:delete val="0"/>
        <c:axPos val="b"/>
        <c:majorTickMark val="none"/>
        <c:minorTickMark val="none"/>
        <c:tickLblPos val="nextTo"/>
        <c:crossAx val="106431616"/>
        <c:crosses val="autoZero"/>
        <c:auto val="1"/>
        <c:lblAlgn val="ctr"/>
        <c:lblOffset val="100"/>
        <c:noMultiLvlLbl val="0"/>
      </c:catAx>
      <c:valAx>
        <c:axId val="1064316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06425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E1866-CD23-4B87-B4E3-EBF679F0F4C3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259F6-E1B5-4B58-868F-2C6B94B5B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39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 smtClean="0"/>
              <a:t>White 56.1 </a:t>
            </a:r>
            <a:r>
              <a:rPr lang="en-US" sz="1000" baseline="0" dirty="0" smtClean="0"/>
              <a:t> </a:t>
            </a:r>
            <a:r>
              <a:rPr lang="en-US" sz="1000" dirty="0" err="1" smtClean="0"/>
              <a:t>Af</a:t>
            </a:r>
            <a:r>
              <a:rPr lang="en-US" sz="1000" dirty="0" smtClean="0"/>
              <a:t>/Am 22.7</a:t>
            </a:r>
            <a:r>
              <a:rPr lang="en-US" sz="1000" baseline="0" dirty="0" smtClean="0"/>
              <a:t> </a:t>
            </a:r>
            <a:r>
              <a:rPr lang="en-US" sz="1000" dirty="0" smtClean="0"/>
              <a:t>Hispanic 34.1Asian 81.3Free/Reduced</a:t>
            </a:r>
            <a:r>
              <a:rPr lang="en-US" sz="1000" baseline="0" dirty="0" smtClean="0"/>
              <a:t> </a:t>
            </a:r>
            <a:r>
              <a:rPr lang="en-US" sz="1000" dirty="0" smtClean="0"/>
              <a:t>24.6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259F6-E1B5-4B58-868F-2C6B94B5B2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20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White</a:t>
            </a:r>
            <a:r>
              <a:rPr lang="en-US" baseline="0" dirty="0" smtClean="0"/>
              <a:t> </a:t>
            </a:r>
            <a:r>
              <a:rPr lang="en-US" dirty="0" smtClean="0"/>
              <a:t>67.9</a:t>
            </a:r>
            <a:r>
              <a:rPr lang="en-US" baseline="0" dirty="0" smtClean="0"/>
              <a:t>   </a:t>
            </a:r>
            <a:r>
              <a:rPr lang="en-US" dirty="0" err="1" smtClean="0"/>
              <a:t>Af</a:t>
            </a:r>
            <a:r>
              <a:rPr lang="en-US" dirty="0" smtClean="0"/>
              <a:t>/Am</a:t>
            </a:r>
            <a:r>
              <a:rPr lang="en-US" baseline="0" dirty="0" smtClean="0"/>
              <a:t> </a:t>
            </a:r>
            <a:r>
              <a:rPr lang="en-US" dirty="0" smtClean="0"/>
              <a:t>36.1</a:t>
            </a:r>
            <a:r>
              <a:rPr lang="en-US" baseline="0" dirty="0" smtClean="0"/>
              <a:t>  </a:t>
            </a:r>
            <a:r>
              <a:rPr lang="en-US" dirty="0" smtClean="0"/>
              <a:t>Hispanic</a:t>
            </a:r>
            <a:r>
              <a:rPr lang="en-US" baseline="0" dirty="0" smtClean="0"/>
              <a:t> </a:t>
            </a:r>
            <a:r>
              <a:rPr lang="en-US" dirty="0" smtClean="0"/>
              <a:t>47.7</a:t>
            </a:r>
            <a:r>
              <a:rPr lang="en-US" baseline="0" dirty="0" smtClean="0"/>
              <a:t>   </a:t>
            </a:r>
            <a:r>
              <a:rPr lang="en-US" dirty="0" smtClean="0"/>
              <a:t>Asian</a:t>
            </a:r>
            <a:r>
              <a:rPr lang="en-US" baseline="0" dirty="0" smtClean="0"/>
              <a:t> </a:t>
            </a:r>
            <a:r>
              <a:rPr lang="en-US" dirty="0" smtClean="0"/>
              <a:t>81.3</a:t>
            </a:r>
            <a:r>
              <a:rPr lang="en-US" baseline="0" dirty="0" smtClean="0"/>
              <a:t>   </a:t>
            </a:r>
            <a:r>
              <a:rPr lang="en-US" dirty="0" smtClean="0"/>
              <a:t>Free/Reduced 38.7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259F6-E1B5-4B58-868F-2C6B94B5B2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69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White</a:t>
            </a:r>
            <a:r>
              <a:rPr lang="en-US" baseline="0" dirty="0" smtClean="0"/>
              <a:t>  </a:t>
            </a:r>
            <a:r>
              <a:rPr lang="en-US" dirty="0" smtClean="0"/>
              <a:t>52.7</a:t>
            </a:r>
            <a:r>
              <a:rPr lang="en-US" baseline="0" dirty="0" smtClean="0"/>
              <a:t>   </a:t>
            </a:r>
            <a:r>
              <a:rPr lang="en-US" dirty="0" err="1" smtClean="0"/>
              <a:t>Af</a:t>
            </a:r>
            <a:r>
              <a:rPr lang="en-US" dirty="0" smtClean="0"/>
              <a:t>/Am</a:t>
            </a:r>
            <a:r>
              <a:rPr lang="en-US" baseline="0" dirty="0" smtClean="0"/>
              <a:t>  </a:t>
            </a:r>
            <a:r>
              <a:rPr lang="en-US" dirty="0" smtClean="0"/>
              <a:t>23.6</a:t>
            </a:r>
            <a:r>
              <a:rPr lang="en-US" baseline="0" dirty="0" smtClean="0"/>
              <a:t>   </a:t>
            </a:r>
            <a:r>
              <a:rPr lang="en-US" dirty="0" smtClean="0"/>
              <a:t>Hispanic</a:t>
            </a:r>
            <a:r>
              <a:rPr lang="en-US" baseline="0" dirty="0" smtClean="0"/>
              <a:t> </a:t>
            </a:r>
            <a:r>
              <a:rPr lang="en-US" dirty="0" smtClean="0"/>
              <a:t>26.7</a:t>
            </a:r>
            <a:r>
              <a:rPr lang="en-US" baseline="0" dirty="0" smtClean="0"/>
              <a:t>   </a:t>
            </a:r>
            <a:r>
              <a:rPr lang="en-US" dirty="0" smtClean="0"/>
              <a:t>Asian</a:t>
            </a:r>
            <a:r>
              <a:rPr lang="en-US" baseline="0" dirty="0" smtClean="0"/>
              <a:t>  </a:t>
            </a:r>
            <a:r>
              <a:rPr lang="en-US" dirty="0" smtClean="0"/>
              <a:t>83.3</a:t>
            </a:r>
            <a:r>
              <a:rPr lang="en-US" baseline="0" dirty="0" smtClean="0"/>
              <a:t>  </a:t>
            </a:r>
            <a:r>
              <a:rPr lang="en-US" dirty="0" smtClean="0"/>
              <a:t>Free/Reduced</a:t>
            </a:r>
            <a:r>
              <a:rPr lang="en-US" baseline="0" dirty="0" smtClean="0"/>
              <a:t> </a:t>
            </a:r>
            <a:r>
              <a:rPr lang="en-US" dirty="0" smtClean="0"/>
              <a:t>26.8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259F6-E1B5-4B58-868F-2C6B94B5B2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26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CA-5D88-4E96-8382-6CBF64BD5EE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750A-C42A-4C80-9581-83C8F6EE9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CA-5D88-4E96-8382-6CBF64BD5EE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750A-C42A-4C80-9581-83C8F6EE9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CA-5D88-4E96-8382-6CBF64BD5EE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750A-C42A-4C80-9581-83C8F6EE9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CA-5D88-4E96-8382-6CBF64BD5EE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750A-C42A-4C80-9581-83C8F6EE9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CA-5D88-4E96-8382-6CBF64BD5EE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750A-C42A-4C80-9581-83C8F6EE9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CA-5D88-4E96-8382-6CBF64BD5EE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750A-C42A-4C80-9581-83C8F6EE9A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CA-5D88-4E96-8382-6CBF64BD5EE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750A-C42A-4C80-9581-83C8F6EE9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CA-5D88-4E96-8382-6CBF64BD5EE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750A-C42A-4C80-9581-83C8F6EE9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CA-5D88-4E96-8382-6CBF64BD5EE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750A-C42A-4C80-9581-83C8F6EE9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CA-5D88-4E96-8382-6CBF64BD5EE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15750A-C42A-4C80-9581-83C8F6EE9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BFCA-5D88-4E96-8382-6CBF64BD5EE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750A-C42A-4C80-9581-83C8F6EE9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597BFCA-5D88-4E96-8382-6CBF64BD5EE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515750A-C42A-4C80-9581-83C8F6EE9A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/>
              <a:t>G.I. Joe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Closing the achievement gap at </a:t>
            </a:r>
            <a:r>
              <a:rPr lang="en-US" dirty="0" err="1" smtClean="0"/>
              <a:t>Ltms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95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272737"/>
              </p:ext>
            </p:extLst>
          </p:nvPr>
        </p:nvGraphicFramePr>
        <p:xfrm>
          <a:off x="609600" y="533400"/>
          <a:ext cx="8077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4571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711273"/>
              </p:ext>
            </p:extLst>
          </p:nvPr>
        </p:nvGraphicFramePr>
        <p:xfrm>
          <a:off x="685800" y="457200"/>
          <a:ext cx="7924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751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574763"/>
              </p:ext>
            </p:extLst>
          </p:nvPr>
        </p:nvGraphicFramePr>
        <p:xfrm>
          <a:off x="838200" y="533400"/>
          <a:ext cx="7772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8659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9266210"/>
              </p:ext>
            </p:extLst>
          </p:nvPr>
        </p:nvGraphicFramePr>
        <p:xfrm>
          <a:off x="533400" y="381000"/>
          <a:ext cx="8153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411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for closing the achievement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Creation of the G.I. Joe Group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Using Activities Recommended by NEA to foster a more engaged community of learners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Focus on Reading Comprehension and Writing Skills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Implementation of a Book Club introducing them to minority authors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G.I. stands  for Gap Identifier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192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G.I. Joe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1800" dirty="0" smtClean="0"/>
              <a:t>First four weeks will be spent creating a connection with the students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800" dirty="0" smtClean="0"/>
              <a:t>Teacher will utilize activities from the C.A,R,E. guideline book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800" dirty="0" smtClean="0"/>
              <a:t>Goal of the teacher is to learn the culture of the students and their likes and dislikes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41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G.I. Joe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Teacher will form a literacy group providing students with a list of </a:t>
            </a:r>
            <a:r>
              <a:rPr lang="en-US" sz="1800" dirty="0" err="1" smtClean="0"/>
              <a:t>african</a:t>
            </a:r>
            <a:r>
              <a:rPr lang="en-US" sz="1800" dirty="0" smtClean="0"/>
              <a:t> </a:t>
            </a:r>
            <a:r>
              <a:rPr lang="en-US" sz="1800" dirty="0" err="1" smtClean="0"/>
              <a:t>american</a:t>
            </a:r>
            <a:r>
              <a:rPr lang="en-US" sz="1800" dirty="0" smtClean="0"/>
              <a:t> and </a:t>
            </a:r>
            <a:r>
              <a:rPr lang="en-US" sz="1800" dirty="0" err="1" smtClean="0"/>
              <a:t>hispanic</a:t>
            </a:r>
            <a:r>
              <a:rPr lang="en-US" sz="1800" dirty="0" smtClean="0"/>
              <a:t> YA authors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Each week the students will take turns giving a summation of the chapters they have read in their particular book and how they relate to it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01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G.I. Joe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Students will complete exercises  to strengthen their comprehension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Students will complete exercises to strengthen their command of grammar in regards to writing.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302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LTMS PROFILE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OVERVIEW:</a:t>
            </a:r>
          </a:p>
          <a:p>
            <a:r>
              <a:rPr lang="en-US" sz="2800" dirty="0" smtClean="0"/>
              <a:t>659 Students</a:t>
            </a:r>
          </a:p>
          <a:p>
            <a:r>
              <a:rPr lang="en-US" sz="2800" dirty="0" smtClean="0"/>
              <a:t>541 Daily avg. </a:t>
            </a:r>
            <a:r>
              <a:rPr lang="en-US" sz="2800" dirty="0" err="1" smtClean="0"/>
              <a:t>attd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$7193 avg. per student</a:t>
            </a:r>
          </a:p>
          <a:p>
            <a:r>
              <a:rPr lang="en-US" sz="2800" dirty="0" smtClean="0"/>
              <a:t>$12,807 District avg.</a:t>
            </a:r>
          </a:p>
          <a:p>
            <a:r>
              <a:rPr lang="en-US" sz="2800" dirty="0" smtClean="0"/>
              <a:t>$10,174 State </a:t>
            </a:r>
            <a:r>
              <a:rPr lang="en-US" sz="2800" dirty="0" err="1" smtClean="0"/>
              <a:t>avg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5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44.5% White</a:t>
            </a:r>
          </a:p>
          <a:p>
            <a:r>
              <a:rPr lang="en-US" dirty="0" smtClean="0"/>
              <a:t>42.3% African-Am</a:t>
            </a:r>
          </a:p>
          <a:p>
            <a:r>
              <a:rPr lang="en-US" dirty="0"/>
              <a:t> </a:t>
            </a:r>
            <a:r>
              <a:rPr lang="en-US" dirty="0" smtClean="0"/>
              <a:t> 6.5% Hispanic</a:t>
            </a:r>
          </a:p>
          <a:p>
            <a:r>
              <a:rPr lang="en-US" dirty="0"/>
              <a:t> </a:t>
            </a:r>
            <a:r>
              <a:rPr lang="en-US" dirty="0" smtClean="0"/>
              <a:t> 4.2% Multi-Racial</a:t>
            </a:r>
          </a:p>
          <a:p>
            <a:r>
              <a:rPr lang="en-US" dirty="0"/>
              <a:t> </a:t>
            </a:r>
            <a:r>
              <a:rPr lang="en-US" dirty="0" smtClean="0"/>
              <a:t> 2.4% Asian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67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54.2% female</a:t>
            </a:r>
          </a:p>
          <a:p>
            <a:r>
              <a:rPr lang="en-US" dirty="0" smtClean="0"/>
              <a:t>45.8% male</a:t>
            </a:r>
          </a:p>
          <a:p>
            <a:r>
              <a:rPr lang="en-US" dirty="0" smtClean="0"/>
              <a:t>47.8% Free Lunch</a:t>
            </a:r>
          </a:p>
          <a:p>
            <a:r>
              <a:rPr lang="en-US" dirty="0"/>
              <a:t> </a:t>
            </a:r>
            <a:r>
              <a:rPr lang="en-US" dirty="0" smtClean="0"/>
              <a:t> 7.1% </a:t>
            </a:r>
            <a:r>
              <a:rPr lang="en-US" sz="2800" dirty="0" smtClean="0"/>
              <a:t>Reduced Lunch</a:t>
            </a:r>
          </a:p>
          <a:p>
            <a:r>
              <a:rPr lang="en-US" sz="2800" dirty="0" smtClean="0"/>
              <a:t>54.9% Free/Reduced</a:t>
            </a:r>
          </a:p>
          <a:p>
            <a:r>
              <a:rPr lang="en-US" sz="2800" dirty="0" smtClean="0"/>
              <a:t>95.3% Daily attendance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98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/>
              <a:t/>
            </a:r>
            <a:br>
              <a:rPr lang="en-US" sz="8800" dirty="0"/>
            </a:b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>0.0%</a:t>
            </a:r>
            <a:br>
              <a:rPr lang="en-US" sz="8800" dirty="0" smtClean="0"/>
            </a:br>
            <a:r>
              <a:rPr lang="en-US" sz="1000" dirty="0"/>
              <a:t>Percentage of core academic subject classes not taught by highly qualified </a:t>
            </a:r>
            <a:r>
              <a:rPr lang="en-US" sz="1000" dirty="0" smtClean="0"/>
              <a:t>teachers</a:t>
            </a:r>
            <a:br>
              <a:rPr lang="en-US" sz="1000" dirty="0" smtClean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800" dirty="0" smtClean="0"/>
              <a:t>Translation:</a:t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000" dirty="0" smtClean="0"/>
              <a:t>All of our Core Academic classes are taught by Highly Qualified Teachers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83661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58.9%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Teachers with master’s degree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Translation: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 half our staff has at least a master’s degree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21.4% </a:t>
            </a:r>
            <a:br>
              <a:rPr lang="en-US" dirty="0" smtClean="0"/>
            </a:br>
            <a:r>
              <a:rPr lang="en-US" dirty="0" smtClean="0"/>
              <a:t>Rank I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56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achievement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Overall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Reading	      Math</a:t>
            </a:r>
          </a:p>
          <a:p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 54.1%          41.3%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Students Scoring at the Proficient and/or Distinguished Level</a:t>
            </a:r>
            <a:endParaRPr lang="en-US" sz="24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057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Target groups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0006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344355"/>
              </p:ext>
            </p:extLst>
          </p:nvPr>
        </p:nvGraphicFramePr>
        <p:xfrm>
          <a:off x="609600" y="533400"/>
          <a:ext cx="7696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8959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</TotalTime>
  <Words>330</Words>
  <Application>Microsoft Office PowerPoint</Application>
  <PresentationFormat>On-screen Show (4:3)</PresentationFormat>
  <Paragraphs>58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Angles</vt:lpstr>
      <vt:lpstr>G.I. Joe</vt:lpstr>
      <vt:lpstr>LTMS PROFILE</vt:lpstr>
      <vt:lpstr>What we look like</vt:lpstr>
      <vt:lpstr>What we look like</vt:lpstr>
      <vt:lpstr>  0.0% Percentage of core academic subject classes not taught by highly qualified teachers   Translation:     All of our Core Academic classes are taught by Highly Qualified Teachers</vt:lpstr>
      <vt:lpstr>       58.9% Teachers with master’s degree  Translation:   Over half our staff has at least a master’s degree   21.4%  Rank I  </vt:lpstr>
      <vt:lpstr>Student achievement data</vt:lpstr>
      <vt:lpstr>Target groups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Recommendations for closing the achievement gap</vt:lpstr>
      <vt:lpstr>G.I. Joe Group</vt:lpstr>
      <vt:lpstr>G.I. Joe Group</vt:lpstr>
      <vt:lpstr>G.I. Joe Group</vt:lpstr>
    </vt:vector>
  </TitlesOfParts>
  <Company>Fayette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G.I. Joe</dc:title>
  <dc:creator>Carty, Dave</dc:creator>
  <cp:lastModifiedBy>Carty, Dave</cp:lastModifiedBy>
  <cp:revision>14</cp:revision>
  <dcterms:created xsi:type="dcterms:W3CDTF">2013-12-03T18:14:54Z</dcterms:created>
  <dcterms:modified xsi:type="dcterms:W3CDTF">2014-03-05T16:49:21Z</dcterms:modified>
</cp:coreProperties>
</file>