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18"/>
  </p:notesMasterIdLst>
  <p:handoutMasterIdLst>
    <p:handoutMasterId r:id="rId19"/>
  </p:handoutMasterIdLst>
  <p:sldIdLst>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6182" autoAdjust="0"/>
  </p:normalViewPr>
  <p:slideViewPr>
    <p:cSldViewPr showGuides="1">
      <p:cViewPr varScale="1">
        <p:scale>
          <a:sx n="66" d="100"/>
          <a:sy n="66" d="100"/>
        </p:scale>
        <p:origin x="696" y="7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3/4/2014</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3/4/2014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306715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53037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1373268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13992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1933058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92596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2046091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3176580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242743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81455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161266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182967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565649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pPr/>
              <a:t>3/4/2014</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pPr/>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pPr/>
              <a:t>3/4/2014</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pPr/>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pPr/>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pPr/>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pPr/>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3/4/2014</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nfinitecampus.fayette.kyschools.us/campus/fayette.jsp"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EAD 856 </a:t>
            </a:r>
            <a:endParaRPr lang="en-US" dirty="0"/>
          </a:p>
        </p:txBody>
      </p:sp>
      <p:sp>
        <p:nvSpPr>
          <p:cNvPr id="2" name="Title 1"/>
          <p:cNvSpPr>
            <a:spLocks noGrp="1"/>
          </p:cNvSpPr>
          <p:nvPr>
            <p:ph type="ctrTitle"/>
          </p:nvPr>
        </p:nvSpPr>
        <p:spPr/>
        <p:txBody>
          <a:bodyPr/>
          <a:lstStyle/>
          <a:p>
            <a:r>
              <a:rPr lang="en-US" dirty="0" smtClean="0"/>
              <a:t>At Risk Students</a:t>
            </a:r>
            <a:endParaRPr lang="en-U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28600"/>
            <a:ext cx="10157354" cy="5943600"/>
          </a:xfrm>
        </p:spPr>
        <p:txBody>
          <a:bodyPr>
            <a:normAutofit fontScale="47500" lnSpcReduction="20000"/>
          </a:bodyPr>
          <a:lstStyle/>
          <a:p>
            <a:r>
              <a:rPr lang="en-US" dirty="0" smtClean="0"/>
              <a:t>This report may take several minutes to render. Please do not click Generate Report more than once.</a:t>
            </a:r>
            <a:br>
              <a:rPr lang="en-US" dirty="0" smtClean="0"/>
            </a:br>
            <a:r>
              <a:rPr lang="en-US" dirty="0" smtClean="0"/>
              <a:t/>
            </a:r>
            <a:br>
              <a:rPr lang="en-US" dirty="0" smtClean="0"/>
            </a:br>
            <a:r>
              <a:rPr lang="en-US" dirty="0" smtClean="0"/>
              <a:t>This tool identifies students who may be off-track to be promoted to the next grade level or graduate on-time. It is the responsibility of each school to determine necessary and appropriate supports and interventions for students who may be off-track for graduation. It is expected that using this tool will aid the district in increasing its graduation rate, as well as to fulfill the commitment to increase its college and career readiness rate. </a:t>
            </a:r>
            <a:br>
              <a:rPr lang="en-US" dirty="0" smtClean="0"/>
            </a:br>
            <a:r>
              <a:rPr lang="en-US" dirty="0" smtClean="0"/>
              <a:t/>
            </a:r>
            <a:br>
              <a:rPr lang="en-US" dirty="0" smtClean="0"/>
            </a:br>
            <a:r>
              <a:rPr lang="en-US" dirty="0" smtClean="0"/>
              <a:t>Using the indicators and rules listed below, the tool calculates a risk value for each student. Information is presented in descending order according to risk value, where students with larger risk values are at the top of the list. The tool generates two reports. The EXCEL file includes risk values and all prior academic and current academic year characteristics used to calculate the risk value, as well as additional supportive information that does not contribute to the risk value. The PDF file only includes risk value and point values for current year attendance, behavior, and performance. Due to the information captured in the two reports, it is recommended that schools generate the EXCEL report once per semester as a reference point. The PDF then can be generated throughout the academic year for more timely information.</a:t>
            </a:r>
            <a:br>
              <a:rPr lang="en-US" dirty="0" smtClean="0"/>
            </a:br>
            <a:r>
              <a:rPr lang="en-US" dirty="0" smtClean="0"/>
              <a:t/>
            </a:r>
            <a:br>
              <a:rPr lang="en-US" dirty="0" smtClean="0"/>
            </a:br>
            <a:r>
              <a:rPr lang="en-US" dirty="0" smtClean="0"/>
              <a:t>Risk values are calculated using the following rules for current academic year AND prior academic year data </a:t>
            </a:r>
            <a:br>
              <a:rPr lang="en-US" dirty="0" smtClean="0"/>
            </a:br>
            <a:r>
              <a:rPr lang="en-US" dirty="0" smtClean="0"/>
              <a:t>(* indicates current academic year only):</a:t>
            </a:r>
            <a:br>
              <a:rPr lang="en-US" dirty="0" smtClean="0"/>
            </a:br>
            <a:r>
              <a:rPr lang="en-US" dirty="0" smtClean="0"/>
              <a:t/>
            </a:r>
            <a:br>
              <a:rPr lang="en-US" dirty="0" smtClean="0"/>
            </a:br>
            <a:r>
              <a:rPr lang="en-US" dirty="0" smtClean="0">
                <a:solidFill>
                  <a:srgbClr val="FF0000"/>
                </a:solidFill>
              </a:rPr>
              <a:t>Demographics: </a:t>
            </a:r>
            <a:r>
              <a:rPr lang="en-US" dirty="0" smtClean="0"/>
              <a:t/>
            </a:r>
            <a:br>
              <a:rPr lang="en-US" dirty="0" smtClean="0"/>
            </a:br>
            <a:r>
              <a:rPr lang="en-US" dirty="0" smtClean="0"/>
              <a:t>Student is LEP = 1 point* </a:t>
            </a:r>
            <a:br>
              <a:rPr lang="en-US" dirty="0" smtClean="0"/>
            </a:br>
            <a:r>
              <a:rPr lang="en-US" dirty="0" smtClean="0"/>
              <a:t>Student is 2 years older than expected for grade level = 1 point* </a:t>
            </a:r>
            <a:br>
              <a:rPr lang="en-US" dirty="0" smtClean="0"/>
            </a:br>
            <a:r>
              <a:rPr lang="en-US" dirty="0" smtClean="0"/>
              <a:t/>
            </a:r>
            <a:br>
              <a:rPr lang="en-US" dirty="0" smtClean="0"/>
            </a:br>
            <a:r>
              <a:rPr lang="en-US" dirty="0" smtClean="0">
                <a:solidFill>
                  <a:srgbClr val="FF0000"/>
                </a:solidFill>
              </a:rPr>
              <a:t>Attendance: </a:t>
            </a:r>
            <a:r>
              <a:rPr lang="en-US" dirty="0" smtClean="0"/>
              <a:t/>
            </a:r>
            <a:br>
              <a:rPr lang="en-US" dirty="0" smtClean="0"/>
            </a:br>
            <a:r>
              <a:rPr lang="en-US" dirty="0" smtClean="0"/>
              <a:t>5-10% classroom time missed current academic year = 1 point </a:t>
            </a:r>
            <a:br>
              <a:rPr lang="en-US" dirty="0" smtClean="0"/>
            </a:br>
            <a:r>
              <a:rPr lang="en-US" dirty="0" smtClean="0"/>
              <a:t>&gt;10% classroom time missed current academic year = 2 points </a:t>
            </a:r>
            <a:br>
              <a:rPr lang="en-US" dirty="0" smtClean="0"/>
            </a:br>
            <a:r>
              <a:rPr lang="en-US" dirty="0" smtClean="0"/>
              <a:t>5-10% classroom time missed prior academic year = 1 point </a:t>
            </a:r>
            <a:br>
              <a:rPr lang="en-US" dirty="0" smtClean="0"/>
            </a:br>
            <a:r>
              <a:rPr lang="en-US" dirty="0" smtClean="0"/>
              <a:t>&gt;10% classroom time missed prior academic year = 2 points </a:t>
            </a:r>
            <a:br>
              <a:rPr lang="en-US" dirty="0" smtClean="0"/>
            </a:br>
            <a:r>
              <a:rPr lang="en-US" dirty="0" smtClean="0"/>
              <a:t/>
            </a:r>
            <a:br>
              <a:rPr lang="en-US" dirty="0" smtClean="0"/>
            </a:br>
            <a:r>
              <a:rPr lang="en-US" dirty="0" smtClean="0">
                <a:solidFill>
                  <a:srgbClr val="FF0000"/>
                </a:solidFill>
              </a:rPr>
              <a:t>Behavior: </a:t>
            </a:r>
            <a:r>
              <a:rPr lang="en-US" dirty="0" smtClean="0"/>
              <a:t/>
            </a:r>
            <a:br>
              <a:rPr lang="en-US" dirty="0" smtClean="0"/>
            </a:br>
            <a:r>
              <a:rPr lang="en-US" dirty="0" smtClean="0"/>
              <a:t>1-4 in-school removals (INSR) current academic year = 1 point</a:t>
            </a:r>
            <a:br>
              <a:rPr lang="en-US" dirty="0" smtClean="0"/>
            </a:br>
            <a:r>
              <a:rPr lang="en-US" dirty="0" smtClean="0"/>
              <a:t>5+ INSRs current academic year = 2 points</a:t>
            </a:r>
            <a:br>
              <a:rPr lang="en-US" dirty="0" smtClean="0"/>
            </a:br>
            <a:r>
              <a:rPr lang="en-US" dirty="0" smtClean="0"/>
              <a:t>1-4 INSRs prior academic year = 1 point</a:t>
            </a:r>
            <a:br>
              <a:rPr lang="en-US" dirty="0" smtClean="0"/>
            </a:br>
            <a:r>
              <a:rPr lang="en-US" dirty="0" smtClean="0"/>
              <a:t>5+ INSRs prior academic year = 2 points</a:t>
            </a:r>
            <a:br>
              <a:rPr lang="en-US" dirty="0" smtClean="0"/>
            </a:br>
            <a:r>
              <a:rPr lang="en-US" dirty="0" smtClean="0"/>
              <a:t>1-4 suspensions (SSP3) current academic year = 1 point*</a:t>
            </a:r>
            <a:br>
              <a:rPr lang="en-US" dirty="0" smtClean="0"/>
            </a:br>
            <a:r>
              <a:rPr lang="en-US" dirty="0" smtClean="0"/>
              <a:t>5+ SSP3s current academic year = 2 points*</a:t>
            </a:r>
            <a:br>
              <a:rPr lang="en-US" dirty="0" smtClean="0"/>
            </a:br>
            <a:r>
              <a:rPr lang="en-US" dirty="0" smtClean="0"/>
              <a:t/>
            </a:r>
            <a:br>
              <a:rPr lang="en-US" dirty="0" smtClean="0"/>
            </a:br>
            <a:r>
              <a:rPr lang="en-US" dirty="0" smtClean="0">
                <a:solidFill>
                  <a:srgbClr val="FF0000"/>
                </a:solidFill>
              </a:rPr>
              <a:t>Performance</a:t>
            </a:r>
            <a:r>
              <a:rPr lang="en-US" dirty="0" smtClean="0"/>
              <a:t> (% Failing Term Grades) – Points assigned separately for current academic year AND prior academic year:</a:t>
            </a:r>
            <a:br>
              <a:rPr lang="en-US" dirty="0" smtClean="0"/>
            </a:br>
            <a:r>
              <a:rPr lang="en-US" dirty="0" smtClean="0"/>
              <a:t>&gt;10 to 15% = 1 point</a:t>
            </a:r>
            <a:br>
              <a:rPr lang="en-US" dirty="0" smtClean="0"/>
            </a:br>
            <a:r>
              <a:rPr lang="en-US" dirty="0" smtClean="0"/>
              <a:t>&gt;15 to 25% = 2 points</a:t>
            </a:r>
            <a:br>
              <a:rPr lang="en-US" dirty="0" smtClean="0"/>
            </a:br>
            <a:r>
              <a:rPr lang="en-US" dirty="0" smtClean="0"/>
              <a:t>&gt;25 to 35% = 3 points</a:t>
            </a:r>
            <a:br>
              <a:rPr lang="en-US" dirty="0" smtClean="0"/>
            </a:br>
            <a:r>
              <a:rPr lang="en-US" dirty="0" smtClean="0"/>
              <a:t>&gt;35 to 45% = 4 points</a:t>
            </a:r>
            <a:br>
              <a:rPr lang="en-US" dirty="0" smtClean="0"/>
            </a:br>
            <a:r>
              <a:rPr lang="en-US" dirty="0" smtClean="0"/>
              <a:t>&gt;45 to 55% = 5 points</a:t>
            </a:r>
            <a:br>
              <a:rPr lang="en-US" dirty="0" smtClean="0"/>
            </a:br>
            <a:r>
              <a:rPr lang="en-US" dirty="0" smtClean="0"/>
              <a:t>&gt;55% = 6 points</a:t>
            </a:r>
            <a:br>
              <a:rPr lang="en-US" dirty="0" smtClean="0"/>
            </a:br>
            <a:r>
              <a:rPr lang="en-US" dirty="0" smtClean="0"/>
              <a:t/>
            </a:r>
            <a:br>
              <a:rPr lang="en-US" dirty="0" smtClean="0"/>
            </a:br>
            <a:endParaRPr lang="en-US" dirty="0" smtClean="0"/>
          </a:p>
          <a:p>
            <a:endParaRPr lang="en-US" dirty="0"/>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There are many other factors that should be considered when deciding if a child is at risk in a school…..The </a:t>
            </a:r>
            <a:r>
              <a:rPr lang="en-US" dirty="0" err="1" smtClean="0"/>
              <a:t>PtG</a:t>
            </a:r>
            <a:r>
              <a:rPr lang="en-US" dirty="0" smtClean="0"/>
              <a:t> tool does NOT look at the following:</a:t>
            </a:r>
          </a:p>
          <a:p>
            <a:pPr lvl="1"/>
            <a:r>
              <a:rPr lang="en-US" dirty="0" smtClean="0"/>
              <a:t>Race</a:t>
            </a:r>
          </a:p>
          <a:p>
            <a:pPr lvl="1"/>
            <a:r>
              <a:rPr lang="en-US" dirty="0" smtClean="0"/>
              <a:t>Socioeconomic status</a:t>
            </a:r>
          </a:p>
          <a:p>
            <a:pPr lvl="1"/>
            <a:r>
              <a:rPr lang="en-US" dirty="0" smtClean="0"/>
              <a:t>Family Demographic and/or parental support</a:t>
            </a:r>
          </a:p>
          <a:p>
            <a:pPr lvl="1"/>
            <a:r>
              <a:rPr lang="en-US" dirty="0" smtClean="0"/>
              <a:t>School Climate and Culture</a:t>
            </a:r>
          </a:p>
          <a:p>
            <a:pPr lvl="1"/>
            <a:r>
              <a:rPr lang="en-US" dirty="0" smtClean="0"/>
              <a:t>Teacher Perceptions</a:t>
            </a:r>
          </a:p>
          <a:p>
            <a:pPr lvl="1"/>
            <a:r>
              <a:rPr lang="en-US" dirty="0" smtClean="0"/>
              <a:t>Etc.</a:t>
            </a:r>
          </a:p>
          <a:p>
            <a:r>
              <a:rPr lang="en-US" dirty="0" smtClean="0"/>
              <a:t>The </a:t>
            </a:r>
            <a:r>
              <a:rPr lang="en-US" dirty="0" err="1" smtClean="0"/>
              <a:t>PtG</a:t>
            </a:r>
            <a:r>
              <a:rPr lang="en-US" dirty="0" smtClean="0"/>
              <a:t> tool is simply a starting point to help identify students at risk.</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Other Factors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Remember that this in ONE tool……Much more goes into identifying Students at risk……</a:t>
            </a:r>
            <a:endParaRPr lang="en-US" dirty="0"/>
          </a:p>
        </p:txBody>
      </p:sp>
      <p:sp>
        <p:nvSpPr>
          <p:cNvPr id="3" name="Title 2"/>
          <p:cNvSpPr>
            <a:spLocks noGrp="1"/>
          </p:cNvSpPr>
          <p:nvPr>
            <p:ph type="ctrTitle"/>
          </p:nvPr>
        </p:nvSpPr>
        <p:spPr/>
        <p:txBody>
          <a:bodyPr>
            <a:normAutofit/>
          </a:bodyPr>
          <a:lstStyle/>
          <a:p>
            <a:r>
              <a:rPr lang="en-US" sz="3200" dirty="0" smtClean="0">
                <a:hlinkClick r:id="rId3"/>
              </a:rPr>
              <a:t>Infinite Campus Portal</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Development of interventions </a:t>
            </a:r>
          </a:p>
          <a:p>
            <a:pPr lvl="1"/>
            <a:r>
              <a:rPr lang="en-US" dirty="0" smtClean="0"/>
              <a:t>Check in Check Out</a:t>
            </a:r>
          </a:p>
          <a:p>
            <a:pPr lvl="1"/>
            <a:r>
              <a:rPr lang="en-US" dirty="0" smtClean="0"/>
              <a:t>Why Try</a:t>
            </a:r>
          </a:p>
          <a:p>
            <a:pPr lvl="1"/>
            <a:r>
              <a:rPr lang="en-US" dirty="0" smtClean="0"/>
              <a:t>Social skills groups</a:t>
            </a:r>
          </a:p>
          <a:p>
            <a:pPr lvl="1"/>
            <a:r>
              <a:rPr lang="en-US" dirty="0" smtClean="0"/>
              <a:t>FRC Referrals</a:t>
            </a:r>
          </a:p>
          <a:p>
            <a:pPr lvl="1"/>
            <a:r>
              <a:rPr lang="en-US" dirty="0" smtClean="0"/>
              <a:t>Counselor referrals</a:t>
            </a:r>
          </a:p>
          <a:p>
            <a:pPr lvl="1"/>
            <a:r>
              <a:rPr lang="en-US" dirty="0" smtClean="0"/>
              <a:t>Wrap around Services</a:t>
            </a:r>
          </a:p>
          <a:p>
            <a:pPr lvl="1"/>
            <a:r>
              <a:rPr lang="en-US" dirty="0" smtClean="0"/>
              <a:t>Behavior modification strategies such as self monitoring</a:t>
            </a:r>
          </a:p>
          <a:p>
            <a:pPr lvl="1"/>
            <a:r>
              <a:rPr lang="en-US" dirty="0" smtClean="0"/>
              <a:t>Whatever intervention that WORKS!  Think outside the box!</a:t>
            </a:r>
          </a:p>
          <a:p>
            <a:pPr lvl="2">
              <a:buNone/>
            </a:pPr>
            <a:endParaRPr lang="en-US" dirty="0"/>
          </a:p>
        </p:txBody>
      </p:sp>
      <p:sp>
        <p:nvSpPr>
          <p:cNvPr id="3" name="Title 2"/>
          <p:cNvSpPr>
            <a:spLocks noGrp="1"/>
          </p:cNvSpPr>
          <p:nvPr>
            <p:ph type="title"/>
          </p:nvPr>
        </p:nvSpPr>
        <p:spPr/>
        <p:txBody>
          <a:bodyPr/>
          <a:lstStyle/>
          <a:p>
            <a:r>
              <a:rPr lang="en-US" dirty="0" smtClean="0"/>
              <a:t>How to use the </a:t>
            </a:r>
            <a:r>
              <a:rPr lang="en-US" dirty="0" err="1" smtClean="0"/>
              <a:t>PtG</a:t>
            </a:r>
            <a:r>
              <a:rPr lang="en-US" dirty="0" smtClean="0"/>
              <a:t> Tool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The following sessions will touch on the following themes that we read about in our preparations for class.</a:t>
            </a:r>
          </a:p>
          <a:p>
            <a:pPr lvl="1"/>
            <a:r>
              <a:rPr lang="en-US" sz="2800" dirty="0" smtClean="0"/>
              <a:t> Caring, Sustained Relationships</a:t>
            </a:r>
          </a:p>
          <a:p>
            <a:pPr lvl="1"/>
            <a:r>
              <a:rPr lang="en-US" sz="2800" dirty="0" smtClean="0"/>
              <a:t>Reachable Goals</a:t>
            </a:r>
          </a:p>
          <a:p>
            <a:pPr lvl="1"/>
            <a:r>
              <a:rPr lang="en-US" sz="2800" dirty="0" smtClean="0"/>
              <a:t>Realistic, Hopeful Pathways</a:t>
            </a:r>
          </a:p>
          <a:p>
            <a:pPr lvl="1"/>
            <a:r>
              <a:rPr lang="en-US" sz="2800" dirty="0" smtClean="0"/>
              <a:t>Engaging School and Community Settings</a:t>
            </a:r>
          </a:p>
          <a:p>
            <a:r>
              <a:rPr lang="en-US" sz="3200" dirty="0" smtClean="0"/>
              <a:t>Sugar Break</a:t>
            </a:r>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Breakout Sessions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pill-the-beans.net/wp-content/uploads/2011/05/jollyr1.jpg"/>
          <p:cNvPicPr>
            <a:picLocks noChangeAspect="1" noChangeArrowheads="1"/>
          </p:cNvPicPr>
          <p:nvPr/>
        </p:nvPicPr>
        <p:blipFill>
          <a:blip r:embed="rId3" cstate="print"/>
          <a:srcRect/>
          <a:stretch>
            <a:fillRect/>
          </a:stretch>
        </p:blipFill>
        <p:spPr bwMode="auto">
          <a:xfrm>
            <a:off x="608012" y="533400"/>
            <a:ext cx="10896600" cy="6019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term “at-risk” is often used to describe students who have factors in their lives that can have a negative effect on their educational success. </a:t>
            </a:r>
          </a:p>
          <a:p>
            <a:r>
              <a:rPr lang="en-US" dirty="0" smtClean="0"/>
              <a:t>The actual definition of “at-risk student” has not been categorically defined across settings.</a:t>
            </a:r>
          </a:p>
          <a:p>
            <a:r>
              <a:rPr lang="en-US" dirty="0" smtClean="0"/>
              <a:t>The lack of common language when describing the “at-risk” learner is problematic, especially in the era of NCLB, high stakes testing, and teacher accountability. </a:t>
            </a:r>
            <a:endParaRPr lang="en-US" dirty="0"/>
          </a:p>
        </p:txBody>
      </p:sp>
      <p:sp>
        <p:nvSpPr>
          <p:cNvPr id="2" name="Title 1"/>
          <p:cNvSpPr>
            <a:spLocks noGrp="1"/>
          </p:cNvSpPr>
          <p:nvPr>
            <p:ph type="title"/>
          </p:nvPr>
        </p:nvSpPr>
        <p:spPr/>
        <p:txBody>
          <a:bodyPr/>
          <a:lstStyle/>
          <a:p>
            <a:r>
              <a:rPr lang="en-US" dirty="0" smtClean="0"/>
              <a:t>Definition</a:t>
            </a:r>
            <a:endParaRPr lang="en-US"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A student who is likely to fail at school. </a:t>
            </a:r>
          </a:p>
          <a:p>
            <a:r>
              <a:rPr lang="en-US" dirty="0" smtClean="0"/>
              <a:t>Students who drop out of high school prior to graduating. </a:t>
            </a:r>
          </a:p>
          <a:p>
            <a:r>
              <a:rPr lang="en-US" dirty="0" smtClean="0"/>
              <a:t>Students who fail to meet basic proficiency in key subjects, such as mathematics and reading. </a:t>
            </a:r>
          </a:p>
          <a:p>
            <a:r>
              <a:rPr lang="en-US" dirty="0" smtClean="0"/>
              <a:t>There are several factors that the NCTS reviews when defining the at risk student.   These factors include the following:</a:t>
            </a:r>
          </a:p>
          <a:p>
            <a:pPr lvl="1"/>
            <a:r>
              <a:rPr lang="en-US" dirty="0" smtClean="0"/>
              <a:t>Basic demographic characteristics to include:  sex, race/ethnicity/socio-economic status</a:t>
            </a:r>
          </a:p>
          <a:p>
            <a:pPr lvl="1"/>
            <a:r>
              <a:rPr lang="en-US" dirty="0" smtClean="0"/>
              <a:t>Family and personal background characteristics</a:t>
            </a:r>
          </a:p>
          <a:p>
            <a:pPr lvl="1"/>
            <a:r>
              <a:rPr lang="en-US" dirty="0" smtClean="0"/>
              <a:t>The amount of parental involvement in the student’s education</a:t>
            </a:r>
          </a:p>
          <a:p>
            <a:pPr lvl="1"/>
            <a:r>
              <a:rPr lang="en-US" dirty="0" smtClean="0"/>
              <a:t>The student’s academic history</a:t>
            </a:r>
          </a:p>
          <a:p>
            <a:pPr lvl="1"/>
            <a:r>
              <a:rPr lang="en-US" dirty="0" smtClean="0"/>
              <a:t>Student behavior factors</a:t>
            </a:r>
          </a:p>
          <a:p>
            <a:pPr lvl="1"/>
            <a:r>
              <a:rPr lang="en-US" dirty="0" smtClean="0"/>
              <a:t>Teacher perceptions of the student</a:t>
            </a:r>
          </a:p>
          <a:p>
            <a:pPr lvl="1"/>
            <a:r>
              <a:rPr lang="en-US" dirty="0" smtClean="0"/>
              <a:t>Characteristics of the student’s school</a:t>
            </a:r>
          </a:p>
          <a:p>
            <a:endParaRPr lang="en-US" dirty="0"/>
          </a:p>
        </p:txBody>
      </p:sp>
      <p:sp>
        <p:nvSpPr>
          <p:cNvPr id="2" name="Title 1"/>
          <p:cNvSpPr>
            <a:spLocks noGrp="1"/>
          </p:cNvSpPr>
          <p:nvPr>
            <p:ph type="title"/>
          </p:nvPr>
        </p:nvSpPr>
        <p:spPr/>
        <p:txBody>
          <a:bodyPr/>
          <a:lstStyle/>
          <a:p>
            <a:r>
              <a:rPr lang="en-US" dirty="0" smtClean="0"/>
              <a:t>The National Center for Educational Statistics </a:t>
            </a:r>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At-risk students are students who are not experiencing success in school and are potential dropouts. Usually, they are low academic achievers who exhibit low self-esteem. Generally they are from low socioeconomic status families. At-risk students tend not to participate in school activities and have a minimal identification with the school. They have disciplinary and truancy problems that lead to credit problems. They exhibit impulsive behavior and their peer relationships are problematic. Family problems, drug addictions, pregnancies, and other problems prevent them from participating successfully in school. As they experience failure and fall behind their peers, school becomes a negative environment that reinforces their low self-esteem.</a:t>
            </a:r>
          </a:p>
        </p:txBody>
      </p:sp>
      <p:sp>
        <p:nvSpPr>
          <p:cNvPr id="2" name="Title 1"/>
          <p:cNvSpPr>
            <a:spLocks noGrp="1"/>
          </p:cNvSpPr>
          <p:nvPr>
            <p:ph type="title"/>
          </p:nvPr>
        </p:nvSpPr>
        <p:spPr/>
        <p:txBody>
          <a:bodyPr/>
          <a:lstStyle/>
          <a:p>
            <a:r>
              <a:rPr lang="en-US" dirty="0" smtClean="0"/>
              <a:t>US Legal</a:t>
            </a:r>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701800"/>
            <a:ext cx="10157354" cy="1803400"/>
          </a:xfrm>
        </p:spPr>
        <p:txBody>
          <a:bodyPr/>
          <a:lstStyle/>
          <a:p>
            <a:pPr lvl="0"/>
            <a:r>
              <a:rPr lang="en-US" dirty="0" smtClean="0"/>
              <a:t>A student who qualifies for a free or reduced lunch programs or </a:t>
            </a:r>
          </a:p>
          <a:p>
            <a:pPr lvl="0"/>
            <a:r>
              <a:rPr lang="en-US" dirty="0" smtClean="0"/>
              <a:t>An at-risk student as defined by specific rules adopted by the school board if it has adopted rules to define an at-risk student.</a:t>
            </a:r>
            <a:endParaRPr lang="en-US" dirty="0"/>
          </a:p>
        </p:txBody>
      </p:sp>
      <p:sp>
        <p:nvSpPr>
          <p:cNvPr id="2" name="Title 1"/>
          <p:cNvSpPr>
            <a:spLocks noGrp="1"/>
          </p:cNvSpPr>
          <p:nvPr>
            <p:ph type="title"/>
          </p:nvPr>
        </p:nvSpPr>
        <p:spPr/>
        <p:txBody>
          <a:bodyPr/>
          <a:lstStyle/>
          <a:p>
            <a:r>
              <a:rPr lang="en-US" dirty="0" smtClean="0"/>
              <a:t>State of Oregon</a:t>
            </a:r>
            <a:endParaRPr lang="en-US" dirty="0"/>
          </a:p>
        </p:txBody>
      </p:sp>
      <p:pic>
        <p:nvPicPr>
          <p:cNvPr id="9218" name="Picture 2" descr="http://www.ezilon.com/maps/images/usa/oregon_simple.gif"/>
          <p:cNvPicPr>
            <a:picLocks noChangeAspect="1" noChangeArrowheads="1"/>
          </p:cNvPicPr>
          <p:nvPr/>
        </p:nvPicPr>
        <p:blipFill>
          <a:blip r:embed="rId3" cstate="print"/>
          <a:srcRect/>
          <a:stretch>
            <a:fillRect/>
          </a:stretch>
        </p:blipFill>
        <p:spPr bwMode="auto">
          <a:xfrm>
            <a:off x="3808412" y="3505200"/>
            <a:ext cx="4419600" cy="2876172"/>
          </a:xfrm>
          <a:prstGeom prst="rect">
            <a:avLst/>
          </a:prstGeom>
          <a:noFill/>
        </p:spPr>
      </p:pic>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905000"/>
            <a:ext cx="10157354" cy="4267200"/>
          </a:xfrm>
        </p:spPr>
        <p:txBody>
          <a:bodyPr>
            <a:normAutofit/>
          </a:bodyPr>
          <a:lstStyle/>
          <a:p>
            <a:r>
              <a:rPr lang="en-US" dirty="0" smtClean="0"/>
              <a:t>School policy states that at-risk students are defined as having any of the following characteristics:</a:t>
            </a:r>
          </a:p>
          <a:p>
            <a:pPr lvl="1"/>
            <a:r>
              <a:rPr lang="en-US" dirty="0" smtClean="0"/>
              <a:t>Excessive absenteeism and/or tardiness.</a:t>
            </a:r>
          </a:p>
          <a:p>
            <a:pPr lvl="1"/>
            <a:r>
              <a:rPr lang="en-US" dirty="0" smtClean="0"/>
              <a:t>Low grades that do not reflect student’s potential.</a:t>
            </a:r>
          </a:p>
          <a:p>
            <a:pPr lvl="1"/>
            <a:r>
              <a:rPr lang="en-US" dirty="0" smtClean="0"/>
              <a:t>Test scores indicating achievement below the current grade level.</a:t>
            </a:r>
          </a:p>
          <a:p>
            <a:pPr lvl="1"/>
            <a:r>
              <a:rPr lang="en-US" dirty="0" smtClean="0"/>
              <a:t>Poor relations with peers as observed by school staff.</a:t>
            </a:r>
          </a:p>
          <a:p>
            <a:pPr lvl="1"/>
            <a:r>
              <a:rPr lang="en-US" dirty="0" smtClean="0"/>
              <a:t>Multiple behavior referrals.</a:t>
            </a:r>
          </a:p>
          <a:p>
            <a:pPr lvl="1"/>
            <a:r>
              <a:rPr lang="en-US" dirty="0" smtClean="0"/>
              <a:t>Parents or guardians unresponsive to phone calls, letters, or scheduled meetings.</a:t>
            </a:r>
          </a:p>
          <a:p>
            <a:pPr lvl="1">
              <a:buNone/>
            </a:pPr>
            <a:endParaRPr lang="en-US" dirty="0"/>
          </a:p>
        </p:txBody>
      </p:sp>
      <p:sp>
        <p:nvSpPr>
          <p:cNvPr id="2" name="Title 1"/>
          <p:cNvSpPr>
            <a:spLocks noGrp="1"/>
          </p:cNvSpPr>
          <p:nvPr>
            <p:ph type="title"/>
          </p:nvPr>
        </p:nvSpPr>
        <p:spPr/>
        <p:txBody>
          <a:bodyPr/>
          <a:lstStyle/>
          <a:p>
            <a:r>
              <a:rPr lang="en-US" b="1" dirty="0" smtClean="0"/>
              <a:t>Spencer County Middle School-Spencer County Kentucky</a:t>
            </a:r>
            <a:endParaRPr lang="en-US" dirty="0"/>
          </a:p>
        </p:txBody>
      </p:sp>
      <p:pic>
        <p:nvPicPr>
          <p:cNvPr id="8194" name="Picture 2" descr="http://www.spencercountyky.gov/newimages/taylorsville-map.jpg"/>
          <p:cNvPicPr>
            <a:picLocks noChangeAspect="1" noChangeArrowheads="1"/>
          </p:cNvPicPr>
          <p:nvPr/>
        </p:nvPicPr>
        <p:blipFill>
          <a:blip r:embed="rId3" cstate="print"/>
          <a:srcRect/>
          <a:stretch>
            <a:fillRect/>
          </a:stretch>
        </p:blipFill>
        <p:spPr bwMode="auto">
          <a:xfrm>
            <a:off x="9980612" y="228600"/>
            <a:ext cx="1828800" cy="1682912"/>
          </a:xfrm>
          <a:prstGeom prst="rect">
            <a:avLst/>
          </a:prstGeom>
          <a:noFill/>
        </p:spPr>
      </p:pic>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3200" dirty="0" smtClean="0"/>
              <a:t>Students are placed at-risk when they experience a significant mismatch between their circumstances and needs, and the capacity or willingness of the school to accept, accommodate, and respond to them in a manner that supports and enables their maximum social, emotional and intellectual growth and development.</a:t>
            </a:r>
            <a:endParaRPr lang="en-US" sz="3200" dirty="0"/>
          </a:p>
        </p:txBody>
      </p:sp>
      <p:sp>
        <p:nvSpPr>
          <p:cNvPr id="2" name="Title 1"/>
          <p:cNvSpPr>
            <a:spLocks noGrp="1"/>
          </p:cNvSpPr>
          <p:nvPr>
            <p:ph type="title"/>
          </p:nvPr>
        </p:nvSpPr>
        <p:spPr/>
        <p:txBody>
          <a:bodyPr/>
          <a:lstStyle/>
          <a:p>
            <a:r>
              <a:rPr lang="en-US" b="1" dirty="0" smtClean="0"/>
              <a:t>National At-Risk Education Network-NAREN</a:t>
            </a:r>
            <a:endParaRPr lang="en-US" dirty="0"/>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 set definition, but “at risk” is referred too often.</a:t>
            </a:r>
          </a:p>
          <a:p>
            <a:r>
              <a:rPr lang="en-US" dirty="0" smtClean="0"/>
              <a:t>KDE Provides a tool that is called The Persistence to Graduation Tool</a:t>
            </a:r>
          </a:p>
          <a:p>
            <a:r>
              <a:rPr lang="en-US" dirty="0" smtClean="0"/>
              <a:t>This tool is available as a part of Infinite Campus in our district.</a:t>
            </a:r>
          </a:p>
          <a:p>
            <a:pPr lvl="1"/>
            <a:r>
              <a:rPr lang="en-US" dirty="0" smtClean="0"/>
              <a:t>Under KY State Reporting</a:t>
            </a:r>
          </a:p>
          <a:p>
            <a:r>
              <a:rPr lang="en-US" dirty="0" smtClean="0"/>
              <a:t>Access is granted to administrators, counselors, and social workers at this time.</a:t>
            </a:r>
          </a:p>
          <a:p>
            <a:r>
              <a:rPr lang="en-US" dirty="0" smtClean="0"/>
              <a:t>KDE also maintains a website that explains the </a:t>
            </a:r>
            <a:r>
              <a:rPr lang="en-US" dirty="0" err="1" smtClean="0"/>
              <a:t>PtG</a:t>
            </a:r>
            <a:r>
              <a:rPr lang="en-US" dirty="0" smtClean="0"/>
              <a:t> Tool….</a:t>
            </a:r>
            <a:endParaRPr lang="en-US" dirty="0"/>
          </a:p>
        </p:txBody>
      </p:sp>
      <p:sp>
        <p:nvSpPr>
          <p:cNvPr id="2" name="Title 1"/>
          <p:cNvSpPr>
            <a:spLocks noGrp="1"/>
          </p:cNvSpPr>
          <p:nvPr>
            <p:ph type="title"/>
          </p:nvPr>
        </p:nvSpPr>
        <p:spPr/>
        <p:txBody>
          <a:bodyPr/>
          <a:lstStyle/>
          <a:p>
            <a:r>
              <a:rPr lang="en-US" dirty="0" smtClean="0"/>
              <a:t>What about Fayette County?</a:t>
            </a:r>
            <a:endParaRPr lang="en-US" dirty="0"/>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1" name="Picture 1"/>
          <p:cNvPicPr>
            <a:picLocks noGrp="1" noChangeAspect="1" noChangeArrowheads="1"/>
          </p:cNvPicPr>
          <p:nvPr>
            <p:ph idx="1"/>
          </p:nvPr>
        </p:nvPicPr>
        <p:blipFill>
          <a:blip r:embed="rId3" cstate="print"/>
          <a:srcRect/>
          <a:stretch>
            <a:fillRect/>
          </a:stretch>
        </p:blipFill>
        <p:spPr bwMode="auto">
          <a:xfrm>
            <a:off x="684212" y="187326"/>
            <a:ext cx="11125200" cy="6518274"/>
          </a:xfrm>
          <a:prstGeom prst="rect">
            <a:avLst/>
          </a:prstGeom>
          <a:noFill/>
          <a:ln w="9525">
            <a:noFill/>
            <a:miter lim="800000"/>
            <a:headEnd/>
            <a:tailEnd/>
          </a:ln>
        </p:spPr>
      </p:pic>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6050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TS103460507</Template>
  <TotalTime>0</TotalTime>
  <Words>747</Words>
  <Application>Microsoft Office PowerPoint</Application>
  <PresentationFormat>Custom</PresentationFormat>
  <Paragraphs>85</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TS103460507</vt:lpstr>
      <vt:lpstr>At Risk Students</vt:lpstr>
      <vt:lpstr>Definition</vt:lpstr>
      <vt:lpstr>The National Center for Educational Statistics </vt:lpstr>
      <vt:lpstr>US Legal</vt:lpstr>
      <vt:lpstr>State of Oregon</vt:lpstr>
      <vt:lpstr>Spencer County Middle School-Spencer County Kentucky</vt:lpstr>
      <vt:lpstr>National At-Risk Education Network-NAREN</vt:lpstr>
      <vt:lpstr>What about Fayette County?</vt:lpstr>
      <vt:lpstr>PowerPoint Presentation</vt:lpstr>
      <vt:lpstr>PowerPoint Presentation</vt:lpstr>
      <vt:lpstr>Other Factors</vt:lpstr>
      <vt:lpstr>Infinite Campus Portal</vt:lpstr>
      <vt:lpstr>How to use the PtG Tool</vt:lpstr>
      <vt:lpstr>Breakout Sessions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2014-02-19T00:41:19Z</dcterms:created>
  <dcterms:modified xsi:type="dcterms:W3CDTF">2014-03-04T22:50:55Z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